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48" r:id="rId1"/>
  </p:sldMasterIdLst>
  <p:sldIdLst>
    <p:sldId id="256" r:id="rId2"/>
    <p:sldId id="258" r:id="rId3"/>
    <p:sldId id="259" r:id="rId4"/>
    <p:sldId id="260" r:id="rId5"/>
    <p:sldId id="272" r:id="rId6"/>
    <p:sldId id="277" r:id="rId7"/>
    <p:sldId id="278" r:id="rId8"/>
    <p:sldId id="279" r:id="rId9"/>
    <p:sldId id="280" r:id="rId10"/>
    <p:sldId id="282" r:id="rId11"/>
    <p:sldId id="263" r:id="rId12"/>
    <p:sldId id="265" r:id="rId13"/>
    <p:sldId id="264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398" autoAdjust="0"/>
    <p:restoredTop sz="86395" autoAdjust="0"/>
  </p:normalViewPr>
  <p:slideViewPr>
    <p:cSldViewPr snapToGrid="0">
      <p:cViewPr varScale="1">
        <p:scale>
          <a:sx n="115" d="100"/>
          <a:sy n="115" d="100"/>
        </p:scale>
        <p:origin x="294" y="108"/>
      </p:cViewPr>
      <p:guideLst/>
    </p:cSldViewPr>
  </p:slideViewPr>
  <p:outlineViewPr>
    <p:cViewPr>
      <p:scale>
        <a:sx n="33" d="100"/>
        <a:sy n="33" d="100"/>
      </p:scale>
      <p:origin x="0" y="-672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55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10089390" y="1792223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/>
                </a:solidFill>
              </a:defRPr>
            </a:lvl1pPr>
          </a:lstStyle>
          <a:p>
            <a:fld id="{3734CE64-4121-4E3C-B5C6-AFEBFB01DAB9}" type="datetimeFigureOut">
              <a:rPr lang="ru-RU" smtClean="0"/>
              <a:t>16.06.2024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8959592" y="3226820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endParaRPr lang="ru-RU"/>
          </a:p>
        </p:txBody>
      </p:sp>
      <p:sp>
        <p:nvSpPr>
          <p:cNvPr id="10" name="Rectangle 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1008" y="292608"/>
            <a:ext cx="838199" cy="767687"/>
          </a:xfrm>
        </p:spPr>
        <p:txBody>
          <a:bodyPr/>
          <a:lstStyle>
            <a:lvl1pPr>
              <a:defRPr sz="2800" b="0" i="0">
                <a:latin typeface="+mj-lt"/>
              </a:defRPr>
            </a:lvl1pPr>
          </a:lstStyle>
          <a:p>
            <a:fld id="{39482C83-1638-4F90-84AB-ABDA9F63F7B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204242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966674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6" y="553666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4CE64-4121-4E3C-B5C6-AFEBFB01DAB9}" type="datetimeFigureOut">
              <a:rPr lang="ru-RU" smtClean="0"/>
              <a:t>16.06.2024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482C83-1638-4F90-84AB-ABDA9F63F7B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797674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063416"/>
            <a:ext cx="8825659" cy="1379755"/>
          </a:xfrm>
        </p:spPr>
        <p:txBody>
          <a:bodyPr/>
          <a:lstStyle>
            <a:lvl1pPr>
              <a:defRPr sz="4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4CE64-4121-4E3C-B5C6-AFEBFB01DAB9}" type="datetimeFigureOut">
              <a:rPr lang="ru-RU" smtClean="0"/>
              <a:t>16.06.2024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482C83-1638-4F90-84AB-ABDA9F63F7B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67409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4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6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3" name="TextBox 12"/>
          <p:cNvSpPr txBox="1"/>
          <p:nvPr/>
        </p:nvSpPr>
        <p:spPr>
          <a:xfrm>
            <a:off x="9719438" y="2631815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”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98295" y="591093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0517"/>
            <a:ext cx="8453906" cy="2698249"/>
          </a:xfrm>
        </p:spPr>
        <p:txBody>
          <a:bodyPr/>
          <a:lstStyle>
            <a:lvl1pPr>
              <a:defRPr sz="4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25772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4CE64-4121-4E3C-B5C6-AFEBFB01DAB9}" type="datetimeFigureOut">
              <a:rPr lang="ru-RU" smtClean="0"/>
              <a:t>16.06.2024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2" name="Rectangle 3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482C83-1638-4F90-84AB-ABDA9F63F7B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754528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33068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4CE64-4121-4E3C-B5C6-AFEBFB01DAB9}" type="datetimeFigureOut">
              <a:rPr lang="ru-RU" smtClean="0"/>
              <a:t>16.06.2024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2" name="Rectangle 1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482C83-1638-4F90-84AB-ABDA9F63F7B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944521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17299"/>
            <a:ext cx="312916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4" y="3193561"/>
            <a:ext cx="3129168" cy="283349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2"/>
            <a:ext cx="314538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93561"/>
            <a:ext cx="3145380" cy="283349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6700" y="2617299"/>
            <a:ext cx="3161029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6700" y="3193561"/>
            <a:ext cx="3164719" cy="28334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cxnSp>
        <p:nvCxnSpPr>
          <p:cNvPr id="22" name="Straight Connector 21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4CE64-4121-4E3C-B5C6-AFEBFB01DAB9}" type="datetimeFigureOut">
              <a:rPr lang="ru-RU" smtClean="0"/>
              <a:t>16.06.2024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482C83-1638-4F90-84AB-ABDA9F63F7B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5933975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2" y="4532845"/>
            <a:ext cx="30504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2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3" y="5109107"/>
            <a:ext cx="3050437" cy="91794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537" y="4532846"/>
            <a:ext cx="3046766" cy="651156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3" y="2603500"/>
            <a:ext cx="2691241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8865" y="5184002"/>
            <a:ext cx="3050438" cy="84305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3434" y="4532847"/>
            <a:ext cx="3050438" cy="65115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3434" y="5184001"/>
            <a:ext cx="3050437" cy="843054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388153" y="2603500"/>
            <a:ext cx="0" cy="3517594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801905" y="2603500"/>
            <a:ext cx="0" cy="34925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4CE64-4121-4E3C-B5C6-AFEBFB01DAB9}" type="datetimeFigureOut">
              <a:rPr lang="ru-RU" smtClean="0"/>
              <a:t>16.06.2024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482C83-1638-4F90-84AB-ABDA9F63F7B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68034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973668"/>
            <a:ext cx="8825660" cy="706964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4CE64-4121-4E3C-B5C6-AFEBFB01DAB9}" type="datetimeFigureOut">
              <a:rPr lang="ru-RU" smtClean="0"/>
              <a:t>16.06.2024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482C83-1638-4F90-84AB-ABDA9F63F7B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7335500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Rectangle 7"/>
            <p:cNvSpPr/>
            <p:nvPr/>
          </p:nvSpPr>
          <p:spPr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76756" y="1278468"/>
            <a:ext cx="1413933" cy="4748589"/>
          </a:xfrm>
        </p:spPr>
        <p:txBody>
          <a:bodyPr vert="eaVert" anchor="b" anchorCtr="0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8"/>
            <a:ext cx="6247546" cy="4748590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4CE64-4121-4E3C-B5C6-AFEBFB01DAB9}" type="datetimeFigureOut">
              <a:rPr lang="ru-RU" smtClean="0"/>
              <a:t>16.06.2024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482C83-1638-4F90-84AB-ABDA9F63F7B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038893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4CE64-4121-4E3C-B5C6-AFEBFB01DAB9}" type="datetimeFigureOut">
              <a:rPr lang="ru-RU" smtClean="0"/>
              <a:t>16.06.2024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482C83-1638-4F90-84AB-ABDA9F63F7B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268789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677645"/>
            <a:ext cx="4351023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8" y="2677644"/>
            <a:ext cx="3755379" cy="2283823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4CE64-4121-4E3C-B5C6-AFEBFB01DAB9}" type="datetimeFigureOut">
              <a:rPr lang="ru-RU" smtClean="0"/>
              <a:t>16.06.2024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5" name="Rectangle 1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482C83-1638-4F90-84AB-ABDA9F63F7B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271621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4CE64-4121-4E3C-B5C6-AFEBFB01DAB9}" type="datetimeFigureOut">
              <a:rPr lang="ru-RU" smtClean="0"/>
              <a:t>16.06.2024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482C83-1638-4F90-84AB-ABDA9F63F7B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960412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0" y="3179762"/>
            <a:ext cx="4825159" cy="2840039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4CE64-4121-4E3C-B5C6-AFEBFB01DAB9}" type="datetimeFigureOut">
              <a:rPr lang="ru-RU" smtClean="0"/>
              <a:t>16.06.2024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482C83-1638-4F90-84AB-ABDA9F63F7B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199874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4CE64-4121-4E3C-B5C6-AFEBFB01DAB9}" type="datetimeFigureOut">
              <a:rPr lang="ru-RU" smtClean="0"/>
              <a:t>16.06.2024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482C83-1638-4F90-84AB-ABDA9F63F7B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769394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4CE64-4121-4E3C-B5C6-AFEBFB01DAB9}" type="datetimeFigureOut">
              <a:rPr lang="ru-RU" smtClean="0"/>
              <a:t>16.06.2024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482C83-1638-4F90-84AB-ABDA9F63F7B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028340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295400"/>
            <a:ext cx="2793159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5" cy="4572000"/>
          </a:xfrm>
        </p:spPr>
        <p:txBody>
          <a:bodyPr anchor="ctr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2895600"/>
            <a:ext cx="2793158" cy="312927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4CE64-4121-4E3C-B5C6-AFEBFB01DAB9}" type="datetimeFigureOut">
              <a:rPr lang="ru-RU" smtClean="0"/>
              <a:t>16.06.2024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5" name="Rectangle 1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482C83-1638-4F90-84AB-ABDA9F63F7B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81967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693332"/>
            <a:ext cx="3860260" cy="173566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4CE64-4121-4E3C-B5C6-AFEBFB01DAB9}" type="datetimeFigureOut">
              <a:rPr lang="ru-RU" smtClean="0"/>
              <a:t>16.06.2024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482C83-1638-4F90-84AB-ABDA9F63F7B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232606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26" name="Rectangle 2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0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3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2603500"/>
            <a:ext cx="8761412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0938" y="639406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3734CE64-4121-4E3C-B5C6-AFEBFB01DAB9}" type="datetimeFigureOut">
              <a:rPr lang="ru-RU" smtClean="0"/>
              <a:t>16.06.2024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28358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 b="1" i="0">
                <a:solidFill>
                  <a:schemeClr val="accent1"/>
                </a:solidFill>
                <a:latin typeface="+mn-lt"/>
              </a:defRPr>
            </a:lvl1pPr>
          </a:lstStyle>
          <a:p>
            <a:endParaRPr lang="ru-RU"/>
          </a:p>
        </p:txBody>
      </p:sp>
      <p:sp>
        <p:nvSpPr>
          <p:cNvPr id="22" name="Rectangle 2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39482C83-1638-4F90-84AB-ABDA9F63F7B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498386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9" r:id="rId1"/>
    <p:sldLayoutId id="2147483950" r:id="rId2"/>
    <p:sldLayoutId id="2147483951" r:id="rId3"/>
    <p:sldLayoutId id="2147483952" r:id="rId4"/>
    <p:sldLayoutId id="2147483953" r:id="rId5"/>
    <p:sldLayoutId id="2147483954" r:id="rId6"/>
    <p:sldLayoutId id="2147483955" r:id="rId7"/>
    <p:sldLayoutId id="2147483956" r:id="rId8"/>
    <p:sldLayoutId id="2147483957" r:id="rId9"/>
    <p:sldLayoutId id="2147483958" r:id="rId10"/>
    <p:sldLayoutId id="2147483959" r:id="rId11"/>
    <p:sldLayoutId id="2147483960" r:id="rId12"/>
    <p:sldLayoutId id="2147483961" r:id="rId13"/>
    <p:sldLayoutId id="2147483962" r:id="rId14"/>
    <p:sldLayoutId id="2147483963" r:id="rId15"/>
    <p:sldLayoutId id="2147483964" r:id="rId16"/>
    <p:sldLayoutId id="214748396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younglinux.info/pygame/draw" TargetMode="External"/><Relationship Id="rId7" Type="http://schemas.openxmlformats.org/officeDocument/2006/relationships/hyperlink" Target="https://www.youtube.com/watch?v=Xyfd2QBuPdo" TargetMode="External"/><Relationship Id="rId2" Type="http://schemas.openxmlformats.org/officeDocument/2006/relationships/hyperlink" Target="https://habr.com/ru/articles/588605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ru.stackoverflow.com/questions/1357843/%D0%9A%D0%B0%D0%BA-%D1%81%D0%B4%D0%B5%D0%BB%D0%B0%D1%82%D1%8C-%D1%87%D1%82%D0%BE%D0%B1%D1%8B-%D0%B8%D0%B7%D0%BE%D0%B1%D1%80%D0%B0%D0%B6%D0%B5%D0%BD%D0%B8%D0%B5-%D0%BF%D0%BE%D0%B4%D1%81%D1%82%D1%80%D0%B0%D0%B8%D0%B2%D0%B0%D0%BB%D0%BE%D1%81%D1%8C-%D0%BF%D0%BE%D0%B4-%D1%80%D0%B0%D0%B7%D0%BC%D0%B5%D1%80-%D1%8D%D0%BA%D1%80%D0%B0%D0%BD%D0%B0" TargetMode="External"/><Relationship Id="rId5" Type="http://schemas.openxmlformats.org/officeDocument/2006/relationships/hyperlink" Target="https://cpp-python-nsu.inp.nsk.su/textbook/sec5/ch1" TargetMode="External"/><Relationship Id="rId4" Type="http://schemas.openxmlformats.org/officeDocument/2006/relationships/hyperlink" Target="https://riptutorial.com/pygame/example/18046/event-loop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PolosinMaxim/CourseWork_Arcanoid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Разработка игры </a:t>
            </a:r>
            <a:r>
              <a:rPr lang="ru-RU" dirty="0" err="1"/>
              <a:t>Arkanoid</a:t>
            </a:r>
            <a:r>
              <a:rPr lang="ru-RU" dirty="0"/>
              <a:t> средствами библиотеки </a:t>
            </a:r>
            <a:r>
              <a:rPr lang="ru-RU" dirty="0" err="1"/>
              <a:t>Pygame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Выполнил: Полосин Максим Алексеевич, 4.205-2</a:t>
            </a:r>
          </a:p>
          <a:p>
            <a:r>
              <a:rPr lang="ru-RU" dirty="0"/>
              <a:t>Научный руководитель: </a:t>
            </a:r>
            <a:r>
              <a:rPr lang="ru-RU" dirty="0" err="1" smtClean="0"/>
              <a:t>Смолякова</a:t>
            </a:r>
            <a:r>
              <a:rPr lang="ru-RU" dirty="0" smtClean="0"/>
              <a:t> </a:t>
            </a:r>
            <a:r>
              <a:rPr lang="ru-RU" dirty="0"/>
              <a:t>Лариса </a:t>
            </a:r>
            <a:r>
              <a:rPr lang="ru-RU" dirty="0" err="1" smtClean="0"/>
              <a:t>Ленгардовна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194134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Финансовая составляющая</a:t>
            </a:r>
          </a:p>
        </p:txBody>
      </p:sp>
      <p:sp>
        <p:nvSpPr>
          <p:cNvPr id="7" name="Объект 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ru-RU" dirty="0"/>
              <a:t>	</a:t>
            </a:r>
            <a:r>
              <a:rPr lang="ru-RU" dirty="0" smtClean="0"/>
              <a:t>Для монетизации проекта</a:t>
            </a:r>
            <a:r>
              <a:rPr lang="ru-RU" dirty="0"/>
              <a:t>, его можно за небольшую плату выложить на некий сервис размещения игр, например, </a:t>
            </a:r>
            <a:r>
              <a:rPr lang="en-US" dirty="0"/>
              <a:t>itch.io </a:t>
            </a:r>
            <a:r>
              <a:rPr lang="ru-RU" dirty="0"/>
              <a:t>или </a:t>
            </a:r>
            <a:r>
              <a:rPr lang="en-US" dirty="0"/>
              <a:t>Steam.</a:t>
            </a:r>
            <a:r>
              <a:rPr lang="ru-RU" dirty="0"/>
              <a:t> За счёт своей маленькой цены проект может заинтересовать достаточное количество людей.</a:t>
            </a:r>
          </a:p>
        </p:txBody>
      </p:sp>
      <p:pic>
        <p:nvPicPr>
          <p:cNvPr id="1026" name="Picture 2" descr="https://upload.wikimedia.org/wikipedia/commons/thumb/7/79/Itch.io_logo.svg/220px-Itch.io_logo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2957" y="2603500"/>
            <a:ext cx="20955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upload.wikimedia.org/wikipedia/commons/thumb/c/c1/Steam_2016_logo_black.svg/120px-Steam_2016_logo_black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2769" y="3841486"/>
            <a:ext cx="1415876" cy="436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23733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БИБЛИОГРАФИЧЕСКИЙ СПИСОК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lvl="0">
              <a:buFont typeface="+mj-lt"/>
              <a:buAutoNum type="arabicPeriod"/>
            </a:pPr>
            <a:r>
              <a:rPr lang="ru-RU" dirty="0" err="1"/>
              <a:t>Хабр</a:t>
            </a:r>
            <a:r>
              <a:rPr lang="ru-RU" dirty="0"/>
              <a:t> // Библиотека </a:t>
            </a:r>
            <a:r>
              <a:rPr lang="ru-RU" dirty="0" err="1"/>
              <a:t>Pygame</a:t>
            </a:r>
            <a:r>
              <a:rPr lang="ru-RU" dirty="0"/>
              <a:t> / Часть 1. Введение – </a:t>
            </a:r>
            <a:r>
              <a:rPr lang="en-US" dirty="0"/>
              <a:t>URL</a:t>
            </a:r>
            <a:r>
              <a:rPr lang="ru-RU" dirty="0"/>
              <a:t>: </a:t>
            </a:r>
            <a:r>
              <a:rPr lang="ru-RU" u="sng" dirty="0">
                <a:hlinkClick r:id="rId2"/>
              </a:rPr>
              <a:t>https://habr.com/ru/articles/588605/</a:t>
            </a:r>
            <a:r>
              <a:rPr lang="ru-RU" dirty="0"/>
              <a:t> (дата обращения: 28.05.2024)</a:t>
            </a:r>
          </a:p>
          <a:p>
            <a:pPr lvl="0">
              <a:buFont typeface="+mj-lt"/>
              <a:buAutoNum type="arabicPeriod"/>
            </a:pPr>
            <a:r>
              <a:rPr lang="ru-RU" dirty="0"/>
              <a:t>Лаборатория </a:t>
            </a:r>
            <a:r>
              <a:rPr lang="ru-RU" dirty="0" err="1"/>
              <a:t>линуксоида</a:t>
            </a:r>
            <a:r>
              <a:rPr lang="ru-RU" dirty="0"/>
              <a:t> // Модуль </a:t>
            </a:r>
            <a:r>
              <a:rPr lang="ru-RU" dirty="0" err="1"/>
              <a:t>pygame.draw</a:t>
            </a:r>
            <a:r>
              <a:rPr lang="ru-RU" dirty="0"/>
              <a:t> – геометрические примитивы. Урок 3 – </a:t>
            </a:r>
            <a:r>
              <a:rPr lang="en-US" dirty="0"/>
              <a:t>URL</a:t>
            </a:r>
            <a:r>
              <a:rPr lang="ru-RU" dirty="0"/>
              <a:t>: </a:t>
            </a:r>
            <a:r>
              <a:rPr lang="ru-RU" u="sng" dirty="0">
                <a:hlinkClick r:id="rId3"/>
              </a:rPr>
              <a:t>https://younglinux.info/pygame/draw</a:t>
            </a:r>
            <a:r>
              <a:rPr lang="ru-RU" dirty="0"/>
              <a:t> (дата обращения: 28.05.2024)</a:t>
            </a:r>
          </a:p>
          <a:p>
            <a:pPr lvl="0">
              <a:buFont typeface="+mj-lt"/>
              <a:buAutoNum type="arabicPeriod"/>
            </a:pPr>
            <a:r>
              <a:rPr lang="en-US" dirty="0"/>
              <a:t>RIP Tutorial // </a:t>
            </a:r>
            <a:r>
              <a:rPr lang="en-US" dirty="0" err="1"/>
              <a:t>pygame</a:t>
            </a:r>
            <a:r>
              <a:rPr lang="en-US" dirty="0"/>
              <a:t> Tutorial =&gt; Event loop – URL: </a:t>
            </a:r>
            <a:r>
              <a:rPr lang="en-US" u="sng" dirty="0">
                <a:hlinkClick r:id="rId4"/>
              </a:rPr>
              <a:t>https://riptutorial.com/pygame/example/18046/event-loop</a:t>
            </a:r>
            <a:r>
              <a:rPr lang="ru-RU" dirty="0"/>
              <a:t> </a:t>
            </a:r>
            <a:r>
              <a:rPr lang="en-US" dirty="0"/>
              <a:t>(</a:t>
            </a:r>
            <a:r>
              <a:rPr lang="ru-RU" dirty="0"/>
              <a:t>дата обращения</a:t>
            </a:r>
            <a:r>
              <a:rPr lang="en-US" dirty="0"/>
              <a:t>: 28.05.2024)</a:t>
            </a:r>
            <a:endParaRPr lang="ru-RU" dirty="0"/>
          </a:p>
          <a:p>
            <a:pPr lvl="0">
              <a:buFont typeface="+mj-lt"/>
              <a:buAutoNum type="arabicPeriod"/>
            </a:pPr>
            <a:r>
              <a:rPr lang="ru-RU" dirty="0"/>
              <a:t>Программирование на C++ и </a:t>
            </a:r>
            <a:r>
              <a:rPr lang="ru-RU" dirty="0" err="1"/>
              <a:t>Python</a:t>
            </a:r>
            <a:r>
              <a:rPr lang="ru-RU" dirty="0"/>
              <a:t> // Графика и GUI с библиотекой </a:t>
            </a:r>
            <a:r>
              <a:rPr lang="ru-RU" dirty="0" err="1"/>
              <a:t>pygame</a:t>
            </a:r>
            <a:r>
              <a:rPr lang="ru-RU" dirty="0"/>
              <a:t> – </a:t>
            </a:r>
            <a:r>
              <a:rPr lang="en-US" dirty="0"/>
              <a:t>URL</a:t>
            </a:r>
            <a:r>
              <a:rPr lang="ru-RU" dirty="0"/>
              <a:t>: </a:t>
            </a:r>
            <a:r>
              <a:rPr lang="ru-RU" u="sng" dirty="0">
                <a:hlinkClick r:id="rId5"/>
              </a:rPr>
              <a:t>https://cpp-python-nsu.inp.nsk.su/textbook/sec5/ch1</a:t>
            </a:r>
            <a:r>
              <a:rPr lang="ru-RU" dirty="0"/>
              <a:t> (дата обращения: 28.05.2024)</a:t>
            </a:r>
          </a:p>
          <a:p>
            <a:pPr lvl="0">
              <a:buFont typeface="+mj-lt"/>
              <a:buAutoNum type="arabicPeriod"/>
            </a:pPr>
            <a:r>
              <a:rPr lang="ru-RU" dirty="0" err="1"/>
              <a:t>Stack</a:t>
            </a:r>
            <a:r>
              <a:rPr lang="ru-RU" dirty="0"/>
              <a:t> </a:t>
            </a:r>
            <a:r>
              <a:rPr lang="ru-RU" dirty="0" err="1"/>
              <a:t>Overflow</a:t>
            </a:r>
            <a:r>
              <a:rPr lang="ru-RU" dirty="0"/>
              <a:t> на русском // </a:t>
            </a:r>
            <a:r>
              <a:rPr lang="ru-RU" dirty="0" err="1"/>
              <a:t>python</a:t>
            </a:r>
            <a:r>
              <a:rPr lang="ru-RU" dirty="0"/>
              <a:t> // Как сделать, чтобы изображение подстраивалось под размер экрана – </a:t>
            </a:r>
            <a:r>
              <a:rPr lang="en-US" dirty="0"/>
              <a:t>URL</a:t>
            </a:r>
            <a:r>
              <a:rPr lang="ru-RU" dirty="0"/>
              <a:t>: </a:t>
            </a:r>
            <a:r>
              <a:rPr lang="ru-RU" u="sng" dirty="0">
                <a:hlinkClick r:id="rId6"/>
              </a:rPr>
              <a:t>https://ru.stackoverflow.com/questions/1357843/%D0%9A%D0%B0%D0%BA-%D1%81%D0%B4%D0%B5%D0%BB%D0%B0%D1%82%D1%8C-%D1%87%D1%82%D0%BE%D0%B1%D1%8B-%D0%B8%D0%B7%D0%BE%D0%B1%D1%80%D0%B0%D0%B6%D0%B5%D0%BD%D0%B8%D0%B5-%D0%BF%D0%BE%D0%B4%D1%81%D1%82%D1%80%D0%B0%D0%B8%D0%B2%D0%B0%D0%BB%D0%BE%D1%81%D1%8C-%D0%BF%D0%BE%D0%B4-%D1%80%D0%B0%D0%B7%D0%BC%D0%B5%D1%80-%D1%8D%D0%BA%D1%80%D0%B0%D0%BD%D0%B0</a:t>
            </a:r>
            <a:r>
              <a:rPr lang="ru-RU" dirty="0"/>
              <a:t> (дата обращения: 28.05.2024)</a:t>
            </a:r>
          </a:p>
          <a:p>
            <a:pPr lvl="0">
              <a:buFont typeface="+mj-lt"/>
              <a:buAutoNum type="arabicPeriod"/>
            </a:pPr>
            <a:r>
              <a:rPr lang="en-US" smtClean="0"/>
              <a:t>YouTube </a:t>
            </a:r>
            <a:r>
              <a:rPr lang="ru-RU" dirty="0"/>
              <a:t>// Программирование игр </a:t>
            </a:r>
            <a:r>
              <a:rPr lang="ru-RU" dirty="0" err="1"/>
              <a:t>Pygame</a:t>
            </a:r>
            <a:r>
              <a:rPr lang="ru-RU" dirty="0"/>
              <a:t> #32: Ввод текста – </a:t>
            </a:r>
            <a:r>
              <a:rPr lang="en-US" dirty="0"/>
              <a:t>URL</a:t>
            </a:r>
            <a:r>
              <a:rPr lang="ru-RU" dirty="0"/>
              <a:t>: </a:t>
            </a:r>
            <a:r>
              <a:rPr lang="ru-RU" u="sng" dirty="0">
                <a:hlinkClick r:id="rId7"/>
              </a:rPr>
              <a:t>https://www.youtube.com/watch?v=Xyfd2QBuPdo</a:t>
            </a:r>
            <a:r>
              <a:rPr lang="ru-RU" dirty="0"/>
              <a:t> (дата обращения: 28.05.2024)</a:t>
            </a:r>
          </a:p>
        </p:txBody>
      </p:sp>
    </p:spTree>
    <p:extLst>
      <p:ext uri="{BB962C8B-B14F-4D97-AF65-F5344CB8AC3E}">
        <p14:creationId xmlns:p14="http://schemas.microsoft.com/office/powerpoint/2010/main" val="4542109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ПРИЛОЖЕНИЕ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	Ссылка на </a:t>
            </a:r>
            <a:r>
              <a:rPr lang="ru-RU" dirty="0" err="1"/>
              <a:t>репозиторий</a:t>
            </a:r>
            <a:r>
              <a:rPr lang="ru-RU" dirty="0"/>
              <a:t> на </a:t>
            </a:r>
            <a:r>
              <a:rPr lang="en-US" dirty="0"/>
              <a:t>GitHub</a:t>
            </a:r>
            <a:r>
              <a:rPr lang="ru-RU" dirty="0"/>
              <a:t>: </a:t>
            </a:r>
            <a:r>
              <a:rPr lang="ru-RU" u="sng" dirty="0">
                <a:hlinkClick r:id="rId2"/>
              </a:rPr>
              <a:t>https</a:t>
            </a:r>
            <a:r>
              <a:rPr lang="ru-RU" u="sng">
                <a:hlinkClick r:id="rId2"/>
              </a:rPr>
              <a:t>://</a:t>
            </a:r>
            <a:r>
              <a:rPr lang="ru-RU" u="sng" smtClean="0">
                <a:hlinkClick r:id="rId2"/>
              </a:rPr>
              <a:t>github.com/PolosinMaxim/CourseWork_Arcanoid</a:t>
            </a:r>
            <a:endParaRPr lang="ru-RU" u="sng" dirty="0"/>
          </a:p>
        </p:txBody>
      </p:sp>
    </p:spTree>
    <p:extLst>
      <p:ext uri="{BB962C8B-B14F-4D97-AF65-F5344CB8AC3E}">
        <p14:creationId xmlns:p14="http://schemas.microsoft.com/office/powerpoint/2010/main" val="16104465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Спасибо за внимание</a:t>
            </a:r>
          </a:p>
        </p:txBody>
      </p:sp>
      <p:sp>
        <p:nvSpPr>
          <p:cNvPr id="5" name="Подзаголовок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751177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Цель проекта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en-US" dirty="0"/>
              <a:t>	</a:t>
            </a:r>
            <a:r>
              <a:rPr lang="ru-RU" dirty="0"/>
              <a:t>Главной целью проекта является саморазвитие, расширение навыков работы с языком </a:t>
            </a:r>
            <a:r>
              <a:rPr lang="en-US" dirty="0"/>
              <a:t>Python</a:t>
            </a:r>
            <a:r>
              <a:rPr lang="ru-RU" dirty="0"/>
              <a:t>, его различными библиотеками, объектно-ориентированным программированием</a:t>
            </a:r>
            <a:r>
              <a:rPr lang="en-US" dirty="0"/>
              <a:t>,</a:t>
            </a:r>
            <a:r>
              <a:rPr lang="ru-RU" dirty="0"/>
              <a:t> а также в целом ознакомление с написанием курсовых проектов, научных работ.</a:t>
            </a:r>
          </a:p>
        </p:txBody>
      </p:sp>
      <p:pic>
        <p:nvPicPr>
          <p:cNvPr id="1026" name="Picture 2" descr="Объектно-ориентированное программирование с помощью Python - купить с  доставкой по выгодным ценам в интернет-магазине OZON (1323118848)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2955" y="2603500"/>
            <a:ext cx="1980693" cy="2679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Как подобрать тему курсовой работы по педагогике? | Документы XX века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6491" y="2603500"/>
            <a:ext cx="3028200" cy="2013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52368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Актуальность приложения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ru-RU" dirty="0"/>
              <a:t>	Как бы хорошо ни было открытое ПО, одна из его немногих проблем заключается в весьма узкой доступности сайтов для его распространения; требуются регистрации, есть риски взлома пароля от аккаунта, платные услуги.</a:t>
            </a:r>
          </a:p>
          <a:p>
            <a:pPr marL="0" indent="0" algn="just">
              <a:buNone/>
            </a:pPr>
            <a:r>
              <a:rPr lang="ru-RU" dirty="0"/>
              <a:t>	Наше же приложение </a:t>
            </a:r>
            <a:r>
              <a:rPr lang="en-US" dirty="0" err="1"/>
              <a:t>Parkanoid</a:t>
            </a:r>
            <a:r>
              <a:rPr lang="en-US" dirty="0"/>
              <a:t> </a:t>
            </a:r>
            <a:r>
              <a:rPr lang="ru-RU" dirty="0"/>
              <a:t>будет распространяться в самом открытом доступе. Не нужно никуда регистрироваться, можно просто открыть страницу с </a:t>
            </a:r>
            <a:r>
              <a:rPr lang="ru-RU" dirty="0" err="1"/>
              <a:t>репозиторием</a:t>
            </a:r>
            <a:r>
              <a:rPr lang="ru-RU" dirty="0"/>
              <a:t> и скачать все данные оттуда!</a:t>
            </a:r>
          </a:p>
          <a:p>
            <a:pPr marL="0" indent="0" algn="just">
              <a:buNone/>
            </a:pPr>
            <a:r>
              <a:rPr lang="ru-RU" dirty="0"/>
              <a:t>	Помимо этого, сама игра помогает развивать геометрическое мышление и мелкую моторику пользователя.</a:t>
            </a:r>
          </a:p>
        </p:txBody>
      </p:sp>
    </p:spTree>
    <p:extLst>
      <p:ext uri="{BB962C8B-B14F-4D97-AF65-F5344CB8AC3E}">
        <p14:creationId xmlns:p14="http://schemas.microsoft.com/office/powerpoint/2010/main" val="24055671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Технологический стек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ru-RU" dirty="0"/>
              <a:t>	Работа выполнена на языке программирования </a:t>
            </a:r>
            <a:r>
              <a:rPr lang="en-US" dirty="0"/>
              <a:t>Python </a:t>
            </a:r>
            <a:r>
              <a:rPr lang="ru-RU" dirty="0"/>
              <a:t>с использованием библиотеки </a:t>
            </a:r>
            <a:r>
              <a:rPr lang="en-US" dirty="0" err="1"/>
              <a:t>pygame</a:t>
            </a:r>
            <a:r>
              <a:rPr lang="ru-RU" dirty="0"/>
              <a:t>. При разработке использовались программные среды </a:t>
            </a:r>
            <a:r>
              <a:rPr lang="en-US" dirty="0"/>
              <a:t>Notepad</a:t>
            </a:r>
            <a:r>
              <a:rPr lang="ru-RU" dirty="0"/>
              <a:t>++, </a:t>
            </a:r>
            <a:r>
              <a:rPr lang="en-US" dirty="0"/>
              <a:t>IDLE</a:t>
            </a:r>
            <a:r>
              <a:rPr lang="ru-RU" dirty="0"/>
              <a:t> 3.12 и </a:t>
            </a:r>
            <a:r>
              <a:rPr lang="en-US" dirty="0" err="1"/>
              <a:t>PyCharm</a:t>
            </a:r>
            <a:endParaRPr lang="ru-RU" dirty="0"/>
          </a:p>
        </p:txBody>
      </p:sp>
      <p:pic>
        <p:nvPicPr>
          <p:cNvPr id="1026" name="Picture 2" descr="Создание игр на Python 3 и Pygame: Часть 2 / Хабр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1258" y="2603500"/>
            <a:ext cx="3598741" cy="1064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ython (programming language) - Wikipedi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4256" y="2745024"/>
            <a:ext cx="842857" cy="923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Notepad++ — Википедия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7113" y="3895970"/>
            <a:ext cx="1182636" cy="1022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PyCharm — Википедия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2789" y="3895970"/>
            <a:ext cx="1172063" cy="1172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1690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Обзор полученного интерфейса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ru-RU" dirty="0"/>
              <a:t>Игрок управляет битой, двигая её влево и вправо соответствующими кнопками-стрелками на клавиатуре. Пока мяч прикреплён к бите, игрок может запустить его, нажав пробел. Также можно поставить игру на паузу, нажав клавишу </a:t>
            </a:r>
            <a:r>
              <a:rPr lang="en-US" dirty="0"/>
              <a:t>Escape</a:t>
            </a:r>
            <a:r>
              <a:rPr lang="ru-RU" dirty="0"/>
              <a:t>, и выйти из паузы нажатием на пробел</a:t>
            </a:r>
            <a:r>
              <a:rPr lang="en-US" dirty="0"/>
              <a:t>.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1428" y="1378955"/>
            <a:ext cx="4030836" cy="2364422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4459" y="3817035"/>
            <a:ext cx="3749040" cy="219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3062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Обзор полученного интерфейса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ru-RU" dirty="0"/>
              <a:t>На экране видно поле кирпичей, каждый из которых окрашен в один из трёх цветов в зависимости от его прочности: для уничтожения красного кирпича нужно 3 удара, для синего – 2, а для белого – 1.</a:t>
            </a:r>
          </a:p>
        </p:txBody>
      </p:sp>
      <p:pic>
        <p:nvPicPr>
          <p:cNvPr id="6" name="Рисунок 5"/>
          <p:cNvPicPr/>
          <p:nvPr/>
        </p:nvPicPr>
        <p:blipFill rotWithShape="1">
          <a:blip r:embed="rId2"/>
          <a:srcRect t="16116" b="37141"/>
          <a:stretch/>
        </p:blipFill>
        <p:spPr bwMode="auto">
          <a:xfrm>
            <a:off x="5014167" y="1899789"/>
            <a:ext cx="6717252" cy="192551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9428903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Обзор полученного интерфейса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ru-RU" dirty="0"/>
              <a:t>Есть шанс, что из разрушенных кирпичей может выпасть приз одного из трёх возможных типов: розовый шар увеличивает жизни игрока на 1, широкий синий прямоугольник расширяет биту, узкий голубой прямоугольник сужает. У биты есть максимальная и минимальная ширины.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2"/>
          <a:srcRect l="31868" t="46864"/>
          <a:stretch/>
        </p:blipFill>
        <p:spPr>
          <a:xfrm>
            <a:off x="5653453" y="1118339"/>
            <a:ext cx="4589586" cy="2099645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3"/>
          <a:srcRect l="69711" t="49225"/>
          <a:stretch/>
        </p:blipFill>
        <p:spPr>
          <a:xfrm>
            <a:off x="6110654" y="3657600"/>
            <a:ext cx="2154892" cy="2118947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4"/>
          <a:srcRect l="69561" t="49509"/>
          <a:stretch/>
        </p:blipFill>
        <p:spPr>
          <a:xfrm>
            <a:off x="9051681" y="3719146"/>
            <a:ext cx="2382715" cy="2318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0883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Обзор полученного интерфейса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ru-RU" dirty="0"/>
              <a:t>Наверху зелёными надписями отображены: очки игрока (количество поражённых кирпичей), номер настоящего уровня, количество жизней игрока. Игра оканчивается, когда у игрока кончаются жизни.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/>
          <a:srcRect b="73417"/>
          <a:stretch/>
        </p:blipFill>
        <p:spPr>
          <a:xfrm>
            <a:off x="5014167" y="2195617"/>
            <a:ext cx="6603710" cy="1029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3532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Обзор полученного интерфейса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ru-RU" dirty="0"/>
              <a:t>Игра сохраняет рекорды игрока в текстовом файле, если он смог к концу игры побить один из трёх лучших, хранящихся на данный момент.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/>
          <a:srcRect l="22908" t="11351" r="23273"/>
          <a:stretch/>
        </p:blipFill>
        <p:spPr>
          <a:xfrm>
            <a:off x="4488873" y="830374"/>
            <a:ext cx="2926080" cy="2827226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 rotWithShape="1">
          <a:blip r:embed="rId3"/>
          <a:srcRect l="23338" t="11998" r="23947"/>
          <a:stretch/>
        </p:blipFill>
        <p:spPr>
          <a:xfrm>
            <a:off x="7747976" y="854732"/>
            <a:ext cx="3000895" cy="2938599"/>
          </a:xfrm>
          <a:prstGeom prst="rect">
            <a:avLst/>
          </a:prstGeom>
        </p:spPr>
      </p:pic>
      <p:pic>
        <p:nvPicPr>
          <p:cNvPr id="12" name="Рисунок 11"/>
          <p:cNvPicPr/>
          <p:nvPr/>
        </p:nvPicPr>
        <p:blipFill rotWithShape="1">
          <a:blip r:embed="rId4"/>
          <a:srcRect r="75628" b="68131"/>
          <a:stretch/>
        </p:blipFill>
        <p:spPr bwMode="auto">
          <a:xfrm>
            <a:off x="6585411" y="4024312"/>
            <a:ext cx="2994660" cy="200977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56936168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Совет директоров">
  <a:themeElements>
    <a:clrScheme name="Совет директоров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Совет директоров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овет директоров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A3AB87EF-B655-4FFF-8D05-F333AD7F278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1438</TotalTime>
  <Words>571</Words>
  <Application>Microsoft Office PowerPoint</Application>
  <PresentationFormat>Широкоэкранный</PresentationFormat>
  <Paragraphs>33</Paragraphs>
  <Slides>13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17" baseType="lpstr">
      <vt:lpstr>Arial</vt:lpstr>
      <vt:lpstr>Century Gothic</vt:lpstr>
      <vt:lpstr>Wingdings 3</vt:lpstr>
      <vt:lpstr>Совет директоров</vt:lpstr>
      <vt:lpstr>Разработка игры Arkanoid средствами библиотеки Pygame</vt:lpstr>
      <vt:lpstr>Цель проекта</vt:lpstr>
      <vt:lpstr>Актуальность приложения</vt:lpstr>
      <vt:lpstr>Технологический стек</vt:lpstr>
      <vt:lpstr>Обзор полученного интерфейса</vt:lpstr>
      <vt:lpstr>Обзор полученного интерфейса</vt:lpstr>
      <vt:lpstr>Обзор полученного интерфейса</vt:lpstr>
      <vt:lpstr>Обзор полученного интерфейса</vt:lpstr>
      <vt:lpstr>Обзор полученного интерфейса</vt:lpstr>
      <vt:lpstr>Финансовая составляющая</vt:lpstr>
      <vt:lpstr>БИБЛИОГРАФИЧЕСКИЙ СПИСОК</vt:lpstr>
      <vt:lpstr>ПРИЛОЖЕНИЕ</vt:lpstr>
      <vt:lpstr>Спасибо за внимание</vt:lpstr>
    </vt:vector>
  </TitlesOfParts>
  <Company>SPecialiST RePack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Разработка игры Arkanoid средствами библиотеки Pygame</dc:title>
  <dc:creator>Максим</dc:creator>
  <cp:lastModifiedBy>Максим</cp:lastModifiedBy>
  <cp:revision>85</cp:revision>
  <dcterms:created xsi:type="dcterms:W3CDTF">2024-04-25T07:00:37Z</dcterms:created>
  <dcterms:modified xsi:type="dcterms:W3CDTF">2024-06-16T15:52:00Z</dcterms:modified>
</cp:coreProperties>
</file>